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93" r:id="rId2"/>
    <p:sldId id="273" r:id="rId3"/>
    <p:sldId id="365" r:id="rId4"/>
    <p:sldId id="373" r:id="rId5"/>
    <p:sldId id="370" r:id="rId6"/>
    <p:sldId id="374" r:id="rId7"/>
    <p:sldId id="375" r:id="rId8"/>
    <p:sldId id="376" r:id="rId9"/>
    <p:sldId id="377" r:id="rId10"/>
    <p:sldId id="378" r:id="rId11"/>
    <p:sldId id="379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4" pos="483" userDrawn="1">
          <p15:clr>
            <a:srgbClr val="A4A3A4"/>
          </p15:clr>
        </p15:guide>
        <p15:guide id="5" orient="horz" pos="436" userDrawn="1">
          <p15:clr>
            <a:srgbClr val="A4A3A4"/>
          </p15:clr>
        </p15:guide>
        <p15:guide id="6" orient="horz" pos="3793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7197" userDrawn="1">
          <p15:clr>
            <a:srgbClr val="A4A3A4"/>
          </p15:clr>
        </p15:guide>
        <p15:guide id="9" pos="2162" userDrawn="1">
          <p15:clr>
            <a:srgbClr val="A4A3A4"/>
          </p15:clr>
        </p15:guide>
        <p15:guide id="10" pos="3341" userDrawn="1">
          <p15:clr>
            <a:srgbClr val="A4A3A4"/>
          </p15:clr>
        </p15:guide>
        <p15:guide id="11" pos="43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A05"/>
    <a:srgbClr val="6E32E0"/>
    <a:srgbClr val="DCDDDF"/>
    <a:srgbClr val="F5F5F5"/>
    <a:srgbClr val="5827B3"/>
    <a:srgbClr val="432199"/>
    <a:srgbClr val="4B21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Светлый стиль 1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78" autoAdjust="0"/>
    <p:restoredTop sz="99565" autoAdjust="0"/>
  </p:normalViewPr>
  <p:slideViewPr>
    <p:cSldViewPr snapToGrid="0" snapToObjects="1">
      <p:cViewPr>
        <p:scale>
          <a:sx n="90" d="100"/>
          <a:sy n="90" d="100"/>
        </p:scale>
        <p:origin x="1674" y="648"/>
      </p:cViewPr>
      <p:guideLst>
        <p:guide orient="horz" pos="2160"/>
        <p:guide pos="3840"/>
        <p:guide pos="483"/>
        <p:guide orient="horz" pos="436"/>
        <p:guide orient="horz" pos="379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C7D9C6F-251E-7E44-98AA-1595D1C95F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27F2884-A8DE-E143-8FF7-B741091276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731F5-F728-EE47-BB7D-914F3FF3E17A}" type="datetimeFigureOut">
              <a:rPr lang="ru-RU" smtClean="0"/>
              <a:pPr/>
              <a:t>21.08.2019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7EC713F-3BCA-534C-8D87-554AC4A28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6E129F-173C-094F-99F5-57F9FB2FD3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DD1BF-E62C-6241-91E8-B9E4AB33A7D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50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8775C2-2821-4E4A-B5AE-609E30F9E85C}" type="datetimeFigureOut">
              <a:rPr lang="ru-RU" smtClean="0"/>
              <a:pPr/>
              <a:t>21.08.2019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E3882-96B7-4689-AD10-56DFA87017FF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385a6e05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3385a6e05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113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15113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15113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/>
              <a:t>Презентация Сергея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1970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385a6e05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3385a6e05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113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15113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15113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/>
              <a:t>Презентация Сергея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9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5255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71044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247BE8-1220-ED45-B9E1-8692E4FC556F}"/>
              </a:ext>
            </a:extLst>
          </p:cNvPr>
          <p:cNvSpPr/>
          <p:nvPr userDrawn="1"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947506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бъект 3">
            <a:extLst>
              <a:ext uri="{FF2B5EF4-FFF2-40B4-BE49-F238E27FC236}">
                <a16:creationId xmlns:a16="http://schemas.microsoft.com/office/drawing/2014/main" id="{0037585D-9D86-1A4F-991B-736E0F50E22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5" name="Текст 3">
            <a:extLst>
              <a:ext uri="{FF2B5EF4-FFF2-40B4-BE49-F238E27FC236}">
                <a16:creationId xmlns:a16="http://schemas.microsoft.com/office/drawing/2014/main" id="{059C6614-60BD-DE46-B761-4CC470142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6CA6DE5-61A1-3E41-B2DF-10D237885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47781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Фото/иллюстрация/код</a:t>
            </a:r>
          </a:p>
        </p:txBody>
      </p:sp>
    </p:spTree>
    <p:extLst>
      <p:ext uri="{BB962C8B-B14F-4D97-AF65-F5344CB8AC3E}">
        <p14:creationId xmlns:p14="http://schemas.microsoft.com/office/powerpoint/2010/main" val="3869793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04BD9093-41EB-4149-94ED-58B8217DB2C0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Картинка с кодом</a:t>
            </a:r>
          </a:p>
        </p:txBody>
      </p:sp>
    </p:spTree>
    <p:extLst>
      <p:ext uri="{BB962C8B-B14F-4D97-AF65-F5344CB8AC3E}">
        <p14:creationId xmlns:p14="http://schemas.microsoft.com/office/powerpoint/2010/main" val="2466267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rgbClr val="6E32E0"/>
              </a:buClr>
              <a:buSzPct val="150000"/>
              <a:buFont typeface="+mj-lt"/>
              <a:buAutoNum type="arabicPeriod"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203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1F08F44-ED8F-994C-AE2A-4E64A3EC1D57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1D01AB8D-1249-AB44-A3E1-A9436A8DE44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</p:spPr>
        <p:txBody>
          <a:bodyPr numCol="2" spcCol="216000">
            <a:normAutofit/>
          </a:bodyPr>
          <a:lstStyle>
            <a:lvl1pPr marL="457200" indent="-457200">
              <a:lnSpc>
                <a:spcPts val="3140"/>
              </a:lnSpc>
              <a:buClr>
                <a:schemeClr val="bg1"/>
              </a:buClr>
              <a:buSzPct val="150000"/>
              <a:buFont typeface="+mj-lt"/>
              <a:buAutoNum type="arabicPeriod"/>
              <a:defRPr sz="2200">
                <a:solidFill>
                  <a:srgbClr val="F5F5F5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
Четвертый уровень
Пятый уровень</a:t>
            </a:r>
          </a:p>
          <a:p>
            <a:r>
              <a:rPr lang="ru-RU" dirty="0"/>
              <a:t>Шестой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055279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57329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61704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8446951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58784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61914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5BD5D0-B3BC-7443-A26F-86F7E10125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093708" y="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8AA682CA-B4CC-FB4F-B3B5-ACBC7C4C3086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13681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DCE6574-94D3-FF48-8143-9E5681458A04}"/>
              </a:ext>
            </a:extLst>
          </p:cNvPr>
          <p:cNvSpPr/>
          <p:nvPr userDrawn="1"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2BAF34E-C3ED-F84D-B5DD-F800F45A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9F28333-57A4-F64B-A94E-D76BB61D45ED}"/>
              </a:ext>
            </a:extLst>
          </p:cNvPr>
          <p:cNvSpPr txBox="1">
            <a:spLocks/>
          </p:cNvSpPr>
          <p:nvPr userDrawn="1"/>
        </p:nvSpPr>
        <p:spPr>
          <a:xfrm>
            <a:off x="690847" y="2136469"/>
            <a:ext cx="10810306" cy="784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ru-RU" dirty="0">
                <a:solidFill>
                  <a:schemeClr val="bg1"/>
                </a:solidFill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36928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430B5B75-8D44-1C44-95AA-48A079A7839A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892455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1D226D4-5E7C-6F4A-BC21-E9223ABAD6E8}"/>
              </a:ext>
            </a:extLst>
          </p:cNvPr>
          <p:cNvSpPr/>
          <p:nvPr userDrawn="1"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93A7BC0-255E-D84A-AB88-AEA16801F9A5}"/>
              </a:ext>
            </a:extLst>
          </p:cNvPr>
          <p:cNvSpPr/>
          <p:nvPr userDrawn="1"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58D9DF2-E31D-F541-8509-6A3BC4066C24}"/>
              </a:ext>
            </a:extLst>
          </p:cNvPr>
          <p:cNvSpPr/>
          <p:nvPr userDrawn="1"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4017489E-DA8C-CF49-BB72-6DC6DFFFE5E9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4F3D22E8-9299-9844-AD53-D79AB55FA10A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83322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E1F4D6D-9C51-8842-8432-6A23608B8EF8}"/>
              </a:ext>
            </a:extLst>
          </p:cNvPr>
          <p:cNvSpPr/>
          <p:nvPr userDrawn="1"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696FF916-937F-1243-8350-18A214E0FA68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lnSpc>
                <a:spcPts val="3140"/>
              </a:lnSpc>
              <a:spcBef>
                <a:spcPts val="1000"/>
              </a:spcBef>
              <a:buFont typeface="+mj-lt"/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75380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Итоги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797650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8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027119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solidFill>
          <a:srgbClr val="6E32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2">
            <a:extLst>
              <a:ext uri="{FF2B5EF4-FFF2-40B4-BE49-F238E27FC236}">
                <a16:creationId xmlns:a16="http://schemas.microsoft.com/office/drawing/2014/main" id="{42A97D29-F4BA-7642-AEA0-0768DF18A89E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714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D54763-F21B-5C4C-B406-897033716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7200" b="0" i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8AD27E66-1443-414D-B87C-10F6504B9A3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75166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5E13299F-34E0-B043-A2BD-1C92A1D4C2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В этом видео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F99C5CD-AE7D-C44D-8AA0-3F1C5D25012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C3F4617B-01D5-624C-855C-C23B0F00C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457200" indent="-457200" latinLnBrk="0">
              <a:lnSpc>
                <a:spcPts val="3140"/>
              </a:lnSpc>
              <a:spcBef>
                <a:spcPts val="1000"/>
              </a:spcBef>
              <a:buFont typeface="+mj-lt"/>
              <a:buAutoNum type="arabicPeriod"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14358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F0DAC93-A6AA-7E45-B5CE-4667E2D5F7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24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14" name="Текст 3">
            <a:extLst>
              <a:ext uri="{FF2B5EF4-FFF2-40B4-BE49-F238E27FC236}">
                <a16:creationId xmlns:a16="http://schemas.microsoft.com/office/drawing/2014/main" id="{15CA593B-C640-D847-A2BC-C23245FEC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B555A304-3617-7C4B-AED7-BFD2AE4BAF2D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13465"/>
            <a:ext cx="7958667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Фото/иллюстрация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821263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B39CF21C-EDC8-0043-9357-C52F960E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21E7D81F-E40D-1346-9001-DB202B706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750920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C7C25DF-623C-7E43-A6F2-503FAABFCAD3}"/>
              </a:ext>
            </a:extLst>
          </p:cNvPr>
          <p:cNvSpPr/>
          <p:nvPr userDrawn="1"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776D30-0959-F24E-83C5-DFDA273C7D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5295" y="6164541"/>
            <a:ext cx="838200" cy="127000"/>
          </a:xfrm>
          <a:prstGeom prst="rect">
            <a:avLst/>
          </a:prstGeom>
        </p:spPr>
      </p:pic>
      <p:sp>
        <p:nvSpPr>
          <p:cNvPr id="7" name="Объект 3">
            <a:extLst>
              <a:ext uri="{FF2B5EF4-FFF2-40B4-BE49-F238E27FC236}">
                <a16:creationId xmlns:a16="http://schemas.microsoft.com/office/drawing/2014/main" id="{BF9D669A-65AA-5B45-9BF1-A489130107E4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33334" y="0"/>
            <a:ext cx="7958666" cy="68445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33EC763C-D6D9-0C4A-B544-111E5A5D9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140"/>
              </a:lnSpc>
              <a:buNone/>
              <a:defRPr sz="2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A8DAC45-8469-6346-B563-C4C7DED67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9417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5020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6" r:id="rId3"/>
    <p:sldLayoutId id="2147483685" r:id="rId4"/>
    <p:sldLayoutId id="2147483661" r:id="rId5"/>
    <p:sldLayoutId id="2147483655" r:id="rId6"/>
    <p:sldLayoutId id="2147483674" r:id="rId7"/>
    <p:sldLayoutId id="2147483688" r:id="rId8"/>
    <p:sldLayoutId id="2147483689" r:id="rId9"/>
    <p:sldLayoutId id="2147483675" r:id="rId10"/>
    <p:sldLayoutId id="2147483681" r:id="rId11"/>
    <p:sldLayoutId id="2147483678" r:id="rId12"/>
    <p:sldLayoutId id="2147483677" r:id="rId13"/>
    <p:sldLayoutId id="2147483680" r:id="rId14"/>
    <p:sldLayoutId id="2147483687" r:id="rId15"/>
    <p:sldLayoutId id="2147483654" r:id="rId16"/>
    <p:sldLayoutId id="2147483673" r:id="rId17"/>
    <p:sldLayoutId id="2147483664" r:id="rId18"/>
    <p:sldLayoutId id="2147483671" r:id="rId19"/>
    <p:sldLayoutId id="2147483660" r:id="rId20"/>
    <p:sldLayoutId id="2147483669" r:id="rId21"/>
    <p:sldLayoutId id="2147483667" r:id="rId22"/>
    <p:sldLayoutId id="2147483672" r:id="rId23"/>
    <p:sldLayoutId id="2147483665" r:id="rId24"/>
    <p:sldLayoutId id="2147483663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support@geekbrains.ru" TargetMode="Externa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5AAEE80-1F66-4946-AEE1-B9A1DE21D50D}"/>
              </a:ext>
            </a:extLst>
          </p:cNvPr>
          <p:cNvPicPr>
            <a:picLocks noGrp="1" noChangeAspect="1"/>
          </p:cNvPicPr>
          <p:nvPr>
            <p:ph type="pic" idx="10"/>
          </p:nvPr>
        </p:nvPicPr>
        <p:blipFill>
          <a:blip r:embed="rId2">
            <a:alphaModFix amt="64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 t="7651" b="7651"/>
          <a:stretch>
            <a:fillRect/>
          </a:stretch>
        </p:blipFill>
        <p:spPr/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49B6664-73D8-644C-A045-DAF1FD8B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846" y="3129699"/>
            <a:ext cx="10281953" cy="2367839"/>
          </a:xfrm>
        </p:spPr>
        <p:txBody>
          <a:bodyPr>
            <a:normAutofit/>
          </a:bodyPr>
          <a:lstStyle/>
          <a:p>
            <a:r>
              <a:rPr lang="ru-RU" dirty="0"/>
              <a:t>Базы данных для аналитиков. Основы ETL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0E42164-4DDC-8740-86B7-35DB98034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Урок 1. Введение в курс.</a:t>
            </a:r>
          </a:p>
          <a:p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443A7D5-E158-E344-828A-05AC01615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47" y="639891"/>
            <a:ext cx="2811524" cy="83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935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7A9CB-8CDD-D74E-8DEB-32E896E7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/>
              <a:t>Курсовой проект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77D5C-EDB0-E243-A59C-7774BB6F4132}"/>
              </a:ext>
            </a:extLst>
          </p:cNvPr>
          <p:cNvSpPr txBox="1"/>
          <p:nvPr/>
        </p:nvSpPr>
        <p:spPr>
          <a:xfrm>
            <a:off x="690847" y="1879270"/>
            <a:ext cx="1114642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ru-RU" sz="2000" b="1" dirty="0" smtClean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Пример темы проекта: </a:t>
            </a:r>
            <a:r>
              <a:rPr lang="ru-RU" sz="2000" dirty="0" smtClean="0">
                <a:solidFill>
                  <a:schemeClr val="bg1"/>
                </a:solidFill>
                <a:latin typeface="Roboto Light"/>
                <a:ea typeface="Roboto" pitchFamily="2" charset="0"/>
              </a:rPr>
              <a:t>«Прогнозирование ТО но основе трафика и эффективности работы каналов»</a:t>
            </a:r>
            <a:endParaRPr lang="ru-RU" sz="2000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ru-RU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Подготовка в течение курса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Консультация перед проектом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Оценка результатов</a:t>
            </a:r>
            <a:endParaRPr lang="en-US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223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7A9CB-8CDD-D74E-8DEB-32E896E7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/>
              <a:t>Если возникнут сложности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77D5C-EDB0-E243-A59C-7774BB6F4132}"/>
              </a:ext>
            </a:extLst>
          </p:cNvPr>
          <p:cNvSpPr txBox="1"/>
          <p:nvPr/>
        </p:nvSpPr>
        <p:spPr>
          <a:xfrm>
            <a:off x="690847" y="1879270"/>
            <a:ext cx="111464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ru-RU" sz="2000" b="1" dirty="0" smtClean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sz="2000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Повторно ознакомиться с материалом (видео уроки, разборы и т.д.)</a:t>
            </a:r>
            <a:endParaRPr lang="en-US" sz="2000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sz="2000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Изучить дополнительную информацию в сети Интернет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sz="2000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Обратиться с вопросом в чат группы в </a:t>
            </a:r>
            <a:r>
              <a:rPr lang="en-US" sz="2000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Telegram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sz="2000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Написать в личные сообщения наставнику или преподавателю на портале </a:t>
            </a:r>
            <a:r>
              <a:rPr lang="en-US" sz="2000" dirty="0" err="1">
                <a:solidFill>
                  <a:schemeClr val="bg1"/>
                </a:solidFill>
                <a:latin typeface="Roboto Light"/>
                <a:ea typeface="Roboto" pitchFamily="2" charset="0"/>
              </a:rPr>
              <a:t>GeekBrains</a:t>
            </a:r>
            <a:endParaRPr lang="en-US" sz="2000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533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77EFF2-3A3A-1A4D-B0FB-75B2AC89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</a:pPr>
            <a:r>
              <a:rPr lang="ru-RU" sz="4300" dirty="0"/>
              <a:t>План </a:t>
            </a:r>
            <a:r>
              <a:rPr lang="ru-RU" sz="4300" dirty="0" smtClean="0"/>
              <a:t>урока</a:t>
            </a:r>
            <a:endParaRPr lang="ru-RU" sz="4300" dirty="0"/>
          </a:p>
        </p:txBody>
      </p:sp>
      <p:sp>
        <p:nvSpPr>
          <p:cNvPr id="4" name="TextBox 3"/>
          <p:cNvSpPr txBox="1"/>
          <p:nvPr/>
        </p:nvSpPr>
        <p:spPr>
          <a:xfrm>
            <a:off x="6168782" y="107950"/>
            <a:ext cx="5963951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1. </a:t>
            </a:r>
            <a:r>
              <a:rPr lang="ru-RU" dirty="0" smtClean="0">
                <a:solidFill>
                  <a:schemeClr val="bg1"/>
                </a:solidFill>
              </a:rPr>
              <a:t>Приветствие, знакомство</a:t>
            </a:r>
            <a:endParaRPr lang="ru-RU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2. Обсуждение материала по БД, </a:t>
            </a:r>
            <a:r>
              <a:rPr lang="ru-RU" dirty="0" smtClean="0">
                <a:solidFill>
                  <a:schemeClr val="bg1"/>
                </a:solidFill>
              </a:rPr>
              <a:t>что запомнилось, что осталось непонятным</a:t>
            </a:r>
            <a:endParaRPr lang="ru-RU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3. Введение в сферу екоммерс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4. Основные источники данных (БД, Google Analytics, Matomo, Яндекс метрика, CRM-системы….)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5. Основные метрики в </a:t>
            </a:r>
            <a:r>
              <a:rPr lang="ru-RU" dirty="0" smtClean="0">
                <a:solidFill>
                  <a:schemeClr val="bg1"/>
                </a:solidFill>
              </a:rPr>
              <a:t>екоммерс</a:t>
            </a:r>
            <a:endParaRPr lang="ru-RU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ru-RU" dirty="0" smtClean="0">
                <a:solidFill>
                  <a:schemeClr val="bg1"/>
                </a:solidFill>
              </a:rPr>
              <a:t>6</a:t>
            </a:r>
            <a:r>
              <a:rPr lang="ru-RU" dirty="0">
                <a:solidFill>
                  <a:schemeClr val="bg1"/>
                </a:solidFill>
              </a:rPr>
              <a:t>. Виды отчетности с </a:t>
            </a:r>
            <a:r>
              <a:rPr lang="ru-RU" dirty="0" smtClean="0">
                <a:solidFill>
                  <a:schemeClr val="bg1"/>
                </a:solidFill>
              </a:rPr>
              <a:t>примерами</a:t>
            </a:r>
            <a:endParaRPr lang="ru-RU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7. Работа с источниками данных на примере БД.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8. Структура данных БД экоммерс сферы. Типовые методы организации данных.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9. Первые шаги в работе с БД: знакомство со структурой, очистка данных, выявление неполных данных.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10. Примеры типового погружения в реальные данные на примере измененной БД Дочек-Сыночек</a:t>
            </a: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</a:rPr>
              <a:t>11. Вопросы, фидбек от обучающихся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8230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45013C7-9CBD-4D48-AC04-C990D2C10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Немного обо мне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14301" y="1809749"/>
            <a:ext cx="1183821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Старший преподаватель в МГТУ им. Н.Э. Баумана, аналитик в компании «ЕЭТП».</a:t>
            </a:r>
          </a:p>
          <a:p>
            <a:endParaRPr lang="ru-RU" b="1" dirty="0" smtClean="0">
              <a:solidFill>
                <a:schemeClr val="bg1"/>
              </a:solidFill>
            </a:endParaRPr>
          </a:p>
          <a:p>
            <a:r>
              <a:rPr lang="ru-RU" b="1" dirty="0" smtClean="0">
                <a:solidFill>
                  <a:schemeClr val="bg1"/>
                </a:solidFill>
              </a:rPr>
              <a:t>Образование </a:t>
            </a:r>
            <a:r>
              <a:rPr lang="ru-RU" b="1" dirty="0">
                <a:solidFill>
                  <a:schemeClr val="bg1"/>
                </a:solidFill>
              </a:rPr>
              <a:t>и карьера</a:t>
            </a:r>
            <a:r>
              <a:rPr lang="ru-RU" dirty="0">
                <a:solidFill>
                  <a:schemeClr val="bg1"/>
                </a:solidFill>
              </a:rPr>
              <a:t/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Окончил МГТУ им. Н.Э. Баумана по направлению «Информационные технологии и телекоммуникации», РЭУ им. Плеханова по направлению «Международная экономика и бизнес», РУТ МИИТ по направлению «Строительство железных и автодорог».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Работал инженером в телекоммуникационной компании </a:t>
            </a:r>
            <a:r>
              <a:rPr lang="ru-RU" dirty="0" err="1">
                <a:solidFill>
                  <a:schemeClr val="bg1"/>
                </a:solidFill>
              </a:rPr>
              <a:t>SkyLink</a:t>
            </a:r>
            <a:r>
              <a:rPr lang="ru-RU" dirty="0">
                <a:solidFill>
                  <a:schemeClr val="bg1"/>
                </a:solidFill>
              </a:rPr>
              <a:t>, занимался аналитикой и маркетингом в брокерской компании «</a:t>
            </a:r>
            <a:r>
              <a:rPr lang="ru-RU" dirty="0" err="1">
                <a:solidFill>
                  <a:schemeClr val="bg1"/>
                </a:solidFill>
              </a:rPr>
              <a:t>Техкапитал</a:t>
            </a:r>
            <a:r>
              <a:rPr lang="ru-RU" dirty="0">
                <a:solidFill>
                  <a:schemeClr val="bg1"/>
                </a:solidFill>
              </a:rPr>
              <a:t>», погружался в банковскую аналитику в банке «Траст», возглавлял направление CRM и ПЛ в сетевом интернет-магазине «Дочки-Сыночки», сейчас преподаю аналитику, базы данных и практическую статистику в МГТУ им. Баумана, а также развиваю направление аналитики в компании «ЕЭТП».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Работой с данными, аналитикой и их связью с маркетингом увлекся 8 лет назад. Всегда приятно, что, используя открытые данные, можно понять состояние конкурентов или рынка и сделать управленческие выводы.</a:t>
            </a:r>
          </a:p>
          <a:p>
            <a:endParaRPr lang="ru-RU" b="1" dirty="0" smtClean="0">
              <a:solidFill>
                <a:schemeClr val="bg1"/>
              </a:solidFill>
            </a:endParaRPr>
          </a:p>
          <a:p>
            <a:r>
              <a:rPr lang="ru-RU" b="1" dirty="0" smtClean="0">
                <a:solidFill>
                  <a:schemeClr val="bg1"/>
                </a:solidFill>
              </a:rPr>
              <a:t>Почему </a:t>
            </a:r>
            <a:r>
              <a:rPr lang="ru-RU" b="1" dirty="0">
                <a:solidFill>
                  <a:schemeClr val="bg1"/>
                </a:solidFill>
              </a:rPr>
              <a:t>базы данных и веб-аналитика</a:t>
            </a:r>
            <a:r>
              <a:rPr lang="ru-RU" dirty="0">
                <a:solidFill>
                  <a:schemeClr val="bg1"/>
                </a:solidFill>
              </a:rPr>
              <a:t/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Базы данных и системы веб-аналитики позволяют быстро обработать десятки, а то и сотни миллионов строк, сделать стратегические выводы по ним, настроить регулярную отчетность. Понять каналы привлечения клиентов, их эффективность и выбрать верную рекламную стратегию. По сути, имея базу данных сайта и зная SQL, можно на скриптах реализовать CRM-систему.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9528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45013C7-9CBD-4D48-AC04-C990D2C10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дает аналитика, БД и маркетинг?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690847" y="1818167"/>
            <a:ext cx="111006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Если кратко – в наше время измеряются почти любые действия, которые совершает пользователь на сайте и в том числе в офф-лайне.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Действий уже такое количество, что с помощью </a:t>
            </a:r>
            <a:r>
              <a:rPr lang="en-US" dirty="0" smtClean="0">
                <a:solidFill>
                  <a:schemeClr val="bg1"/>
                </a:solidFill>
              </a:rPr>
              <a:t>excel </a:t>
            </a:r>
            <a:r>
              <a:rPr lang="ru-RU" dirty="0" smtClean="0">
                <a:solidFill>
                  <a:schemeClr val="bg1"/>
                </a:solidFill>
              </a:rPr>
              <a:t>нет возможности сразу обрабатывать большие объемы данных.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Удобным структурированным хранилищем являются реляционные БД. Зная базовые основы языка </a:t>
            </a:r>
            <a:r>
              <a:rPr lang="en-US" dirty="0" smtClean="0">
                <a:solidFill>
                  <a:schemeClr val="bg1"/>
                </a:solidFill>
              </a:rPr>
              <a:t>SQL</a:t>
            </a:r>
            <a:r>
              <a:rPr lang="ru-RU" dirty="0" smtClean="0">
                <a:solidFill>
                  <a:schemeClr val="bg1"/>
                </a:solidFill>
              </a:rPr>
              <a:t>, вы можете легко получить интересующие данные в нужном вам разрезе и если это необходимо сделать их сравнение друг с другом. Почти все </a:t>
            </a:r>
            <a:r>
              <a:rPr lang="en-US" dirty="0" smtClean="0">
                <a:solidFill>
                  <a:schemeClr val="bg1"/>
                </a:solidFill>
              </a:rPr>
              <a:t>web-</a:t>
            </a:r>
            <a:r>
              <a:rPr lang="ru-RU" dirty="0" smtClean="0">
                <a:solidFill>
                  <a:schemeClr val="bg1"/>
                </a:solidFill>
              </a:rPr>
              <a:t>проекты имеют в своей основе БД.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Отдельное место занимает </a:t>
            </a:r>
            <a:r>
              <a:rPr lang="en-US" dirty="0" smtClean="0">
                <a:solidFill>
                  <a:schemeClr val="bg1"/>
                </a:solidFill>
              </a:rPr>
              <a:t>web-</a:t>
            </a:r>
            <a:r>
              <a:rPr lang="ru-RU" dirty="0" smtClean="0">
                <a:solidFill>
                  <a:schemeClr val="bg1"/>
                </a:solidFill>
              </a:rPr>
              <a:t>аналитика - эти системы позволяют получить данные по эффективности каналов привлечения и понять верхнеуровневые данные по выручке.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Какова может быть БД сайта </a:t>
            </a:r>
            <a:r>
              <a:rPr lang="en-US" dirty="0" smtClean="0">
                <a:solidFill>
                  <a:schemeClr val="bg1"/>
                </a:solidFill>
              </a:rPr>
              <a:t>vk.com </a:t>
            </a:r>
            <a:r>
              <a:rPr lang="ru-RU" dirty="0" smtClean="0">
                <a:solidFill>
                  <a:schemeClr val="bg1"/>
                </a:solidFill>
              </a:rPr>
              <a:t>?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311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7A9CB-8CDD-D74E-8DEB-32E896E7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Цели курса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77D5C-EDB0-E243-A59C-7774BB6F4132}"/>
              </a:ext>
            </a:extLst>
          </p:cNvPr>
          <p:cNvSpPr txBox="1"/>
          <p:nvPr/>
        </p:nvSpPr>
        <p:spPr>
          <a:xfrm>
            <a:off x="690847" y="1602825"/>
            <a:ext cx="1114642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cs typeface="+mj-cs"/>
              </a:rPr>
              <a:t>На практике понять особенности работы </a:t>
            </a:r>
            <a:r>
              <a:rPr lang="en-US" sz="2000" dirty="0" smtClean="0">
                <a:solidFill>
                  <a:schemeClr val="bg1"/>
                </a:solidFill>
                <a:cs typeface="+mj-cs"/>
              </a:rPr>
              <a:t>web-</a:t>
            </a:r>
            <a:r>
              <a:rPr lang="ru-RU" sz="2000" dirty="0" smtClean="0">
                <a:solidFill>
                  <a:schemeClr val="bg1"/>
                </a:solidFill>
                <a:cs typeface="+mj-cs"/>
              </a:rPr>
              <a:t> и бизнес-аналитика</a:t>
            </a:r>
            <a:endParaRPr lang="ru-RU" sz="2000" dirty="0">
              <a:solidFill>
                <a:schemeClr val="bg1"/>
              </a:solidFill>
              <a:cs typeface="+mj-cs"/>
            </a:endParaRPr>
          </a:p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cs typeface="+mj-cs"/>
              </a:rPr>
              <a:t>Погрузиться в сферу екоммерс</a:t>
            </a:r>
            <a:endParaRPr lang="ru-RU" sz="2000" dirty="0">
              <a:solidFill>
                <a:schemeClr val="bg1"/>
              </a:solidFill>
              <a:cs typeface="+mj-cs"/>
            </a:endParaRPr>
          </a:p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cs typeface="+mj-cs"/>
              </a:rPr>
              <a:t>Понять основные принципы построения прогнозов по различным данным по БД</a:t>
            </a:r>
          </a:p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cs typeface="+mj-cs"/>
              </a:rPr>
              <a:t>Научиться анализировать данные и понимать, какие из них корректны, а какие нет</a:t>
            </a:r>
          </a:p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cs typeface="+mj-cs"/>
              </a:rPr>
              <a:t>Обучиться типовым методам анализа данных </a:t>
            </a:r>
            <a:r>
              <a:rPr lang="en-US" sz="2000" dirty="0" smtClean="0">
                <a:solidFill>
                  <a:schemeClr val="bg1"/>
                </a:solidFill>
                <a:cs typeface="+mj-cs"/>
              </a:rPr>
              <a:t>(RFM, RFMD, LTV, </a:t>
            </a:r>
            <a:r>
              <a:rPr lang="ru-RU" sz="2000" dirty="0" smtClean="0">
                <a:solidFill>
                  <a:schemeClr val="bg1"/>
                </a:solidFill>
                <a:cs typeface="+mj-cs"/>
              </a:rPr>
              <a:t>когорты</a:t>
            </a:r>
            <a:r>
              <a:rPr lang="en-US" sz="2000" dirty="0" smtClean="0">
                <a:solidFill>
                  <a:schemeClr val="bg1"/>
                </a:solidFill>
                <a:cs typeface="+mj-cs"/>
              </a:rPr>
              <a:t>)</a:t>
            </a:r>
            <a:endParaRPr lang="ru-RU" sz="2000" dirty="0" smtClean="0">
              <a:solidFill>
                <a:schemeClr val="bg1"/>
              </a:solidFill>
              <a:cs typeface="+mj-cs"/>
            </a:endParaRPr>
          </a:p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cs typeface="+mj-cs"/>
              </a:rPr>
              <a:t>Базово изучить системы </a:t>
            </a:r>
            <a:r>
              <a:rPr lang="en-US" sz="2000" dirty="0" smtClean="0">
                <a:solidFill>
                  <a:schemeClr val="bg1"/>
                </a:solidFill>
                <a:cs typeface="+mj-cs"/>
              </a:rPr>
              <a:t>web-</a:t>
            </a:r>
            <a:r>
              <a:rPr lang="ru-RU" sz="2000" dirty="0" smtClean="0">
                <a:solidFill>
                  <a:schemeClr val="bg1"/>
                </a:solidFill>
                <a:cs typeface="+mj-cs"/>
              </a:rPr>
              <a:t>аналитики и попробовать их установить</a:t>
            </a:r>
          </a:p>
          <a:p>
            <a:pPr marL="342900" indent="-34290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cs typeface="+mj-cs"/>
              </a:rPr>
              <a:t>Научиться строить типовые хранилища данных</a:t>
            </a:r>
            <a:endParaRPr lang="ru-RU" sz="2000" dirty="0">
              <a:solidFill>
                <a:schemeClr val="bg1"/>
              </a:solidFill>
              <a:cs typeface="+mj-cs"/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863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7A9CB-8CDD-D74E-8DEB-32E896E7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План </a:t>
            </a:r>
            <a:r>
              <a:rPr lang="ru-RU" dirty="0"/>
              <a:t>курса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77D5C-EDB0-E243-A59C-7774BB6F4132}"/>
              </a:ext>
            </a:extLst>
          </p:cNvPr>
          <p:cNvSpPr txBox="1"/>
          <p:nvPr/>
        </p:nvSpPr>
        <p:spPr>
          <a:xfrm>
            <a:off x="690847" y="1602825"/>
            <a:ext cx="1114642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 smtClean="0"/>
          </a:p>
          <a:p>
            <a:endParaRPr lang="ru-RU" dirty="0"/>
          </a:p>
          <a:p>
            <a:r>
              <a:rPr lang="ru-RU" dirty="0" smtClean="0">
                <a:solidFill>
                  <a:schemeClr val="bg1"/>
                </a:solidFill>
              </a:rPr>
              <a:t>Урок 1</a:t>
            </a:r>
            <a:r>
              <a:rPr lang="ru-RU" dirty="0">
                <a:solidFill>
                  <a:schemeClr val="bg1"/>
                </a:solidFill>
              </a:rPr>
              <a:t/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Особенности работы аналитика в бизнес-задачах, основные KPI в сфере екоммерс, основные источники данных</a:t>
            </a:r>
          </a:p>
          <a:p>
            <a:endParaRPr lang="ru-RU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Урок </a:t>
            </a:r>
            <a:r>
              <a:rPr lang="ru-RU" dirty="0">
                <a:solidFill>
                  <a:schemeClr val="bg1"/>
                </a:solidFill>
              </a:rPr>
              <a:t>2</a:t>
            </a:r>
          </a:p>
          <a:p>
            <a:r>
              <a:rPr lang="ru-RU" dirty="0">
                <a:solidFill>
                  <a:schemeClr val="bg1"/>
                </a:solidFill>
              </a:rPr>
              <a:t>Типовые структуры БД в екоммерс сфере, особенности реальных БД, изучение характера поведения пользователей, отслеживание изменений этого поведения</a:t>
            </a:r>
          </a:p>
          <a:p>
            <a:endParaRPr lang="ru-RU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Урок </a:t>
            </a:r>
            <a:r>
              <a:rPr lang="ru-RU" dirty="0">
                <a:solidFill>
                  <a:schemeClr val="bg1"/>
                </a:solidFill>
              </a:rPr>
              <a:t>3</a:t>
            </a:r>
          </a:p>
          <a:p>
            <a:r>
              <a:rPr lang="ru-RU" dirty="0">
                <a:solidFill>
                  <a:schemeClr val="bg1"/>
                </a:solidFill>
              </a:rPr>
              <a:t>Типовые методы анализа данных (</a:t>
            </a:r>
            <a:r>
              <a:rPr lang="en-US" dirty="0">
                <a:solidFill>
                  <a:schemeClr val="bg1"/>
                </a:solidFill>
              </a:rPr>
              <a:t>RFM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en-US" dirty="0">
                <a:solidFill>
                  <a:schemeClr val="bg1"/>
                </a:solidFill>
              </a:rPr>
              <a:t>RFMD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en-US" dirty="0">
                <a:solidFill>
                  <a:schemeClr val="bg1"/>
                </a:solidFill>
              </a:rPr>
              <a:t>LTV</a:t>
            </a:r>
            <a:r>
              <a:rPr lang="ru-RU" dirty="0">
                <a:solidFill>
                  <a:schemeClr val="bg1"/>
                </a:solidFill>
              </a:rPr>
              <a:t>, когортный анализ), особенности данных типов анализа.</a:t>
            </a:r>
          </a:p>
          <a:p>
            <a:endParaRPr lang="ru-RU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Урок </a:t>
            </a:r>
            <a:r>
              <a:rPr lang="ru-RU" dirty="0">
                <a:solidFill>
                  <a:schemeClr val="bg1"/>
                </a:solidFill>
              </a:rPr>
              <a:t>4</a:t>
            </a:r>
          </a:p>
          <a:p>
            <a:r>
              <a:rPr lang="ru-RU" dirty="0">
                <a:solidFill>
                  <a:schemeClr val="bg1"/>
                </a:solidFill>
              </a:rPr>
              <a:t>Прогнозирование продаж по различным методологиям, типовая аналитика маркетинговой активности, карты поведения пользователей на основе </a:t>
            </a:r>
            <a:r>
              <a:rPr lang="en-US" dirty="0">
                <a:solidFill>
                  <a:schemeClr val="bg1"/>
                </a:solidFill>
              </a:rPr>
              <a:t>RFM</a:t>
            </a:r>
            <a:r>
              <a:rPr lang="ru-RU" dirty="0">
                <a:solidFill>
                  <a:schemeClr val="bg1"/>
                </a:solidFill>
              </a:rPr>
              <a:t>-анализа.</a:t>
            </a:r>
          </a:p>
          <a:p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970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7A9CB-8CDD-D74E-8DEB-32E896E7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План </a:t>
            </a:r>
            <a:r>
              <a:rPr lang="ru-RU" dirty="0"/>
              <a:t>курса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77D5C-EDB0-E243-A59C-7774BB6F4132}"/>
              </a:ext>
            </a:extLst>
          </p:cNvPr>
          <p:cNvSpPr txBox="1"/>
          <p:nvPr/>
        </p:nvSpPr>
        <p:spPr>
          <a:xfrm>
            <a:off x="690847" y="1634722"/>
            <a:ext cx="1114642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Урок 5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Системы </a:t>
            </a:r>
            <a:r>
              <a:rPr lang="en-US" dirty="0">
                <a:solidFill>
                  <a:schemeClr val="bg1"/>
                </a:solidFill>
              </a:rPr>
              <a:t>web</a:t>
            </a:r>
            <a:r>
              <a:rPr lang="ru-RU" dirty="0">
                <a:solidFill>
                  <a:schemeClr val="bg1"/>
                </a:solidFill>
              </a:rPr>
              <a:t>-аналитики, особенности работы и собираемые данные, развертывание </a:t>
            </a:r>
            <a:r>
              <a:rPr lang="en-US" dirty="0">
                <a:solidFill>
                  <a:schemeClr val="bg1"/>
                </a:solidFill>
              </a:rPr>
              <a:t>Google Analytics</a:t>
            </a:r>
            <a:r>
              <a:rPr lang="ru-RU" dirty="0">
                <a:solidFill>
                  <a:schemeClr val="bg1"/>
                </a:solidFill>
              </a:rPr>
              <a:t>, использование </a:t>
            </a:r>
            <a:r>
              <a:rPr lang="en-US" dirty="0">
                <a:solidFill>
                  <a:schemeClr val="bg1"/>
                </a:solidFill>
              </a:rPr>
              <a:t>Google Tag Manager</a:t>
            </a:r>
            <a:r>
              <a:rPr lang="ru-RU" dirty="0">
                <a:solidFill>
                  <a:schemeClr val="bg1"/>
                </a:solidFill>
              </a:rPr>
              <a:t>, экспорт данных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Урок 6</a:t>
            </a:r>
          </a:p>
          <a:p>
            <a:r>
              <a:rPr lang="ru-RU" dirty="0">
                <a:solidFill>
                  <a:schemeClr val="bg1"/>
                </a:solidFill>
              </a:rPr>
              <a:t>Построение типового хранилища данных для анализа из разных источников, сбор требований, работа с этими данными, типовые ошибки.    </a:t>
            </a:r>
          </a:p>
          <a:p>
            <a:endParaRPr lang="ru-RU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Урок </a:t>
            </a:r>
            <a:r>
              <a:rPr lang="ru-RU" dirty="0">
                <a:solidFill>
                  <a:schemeClr val="bg1"/>
                </a:solidFill>
              </a:rPr>
              <a:t>7</a:t>
            </a:r>
          </a:p>
          <a:p>
            <a:r>
              <a:rPr lang="ru-RU" dirty="0">
                <a:solidFill>
                  <a:schemeClr val="bg1"/>
                </a:solidFill>
              </a:rPr>
              <a:t>Регулярная отчетность для целевых подразделений на основе хранилища, частота и регулярность обновления данных, системы визуализации данных.</a:t>
            </a:r>
          </a:p>
          <a:p>
            <a:endParaRPr lang="ru-RU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Урок </a:t>
            </a:r>
            <a:r>
              <a:rPr lang="ru-RU" dirty="0">
                <a:solidFill>
                  <a:schemeClr val="bg1"/>
                </a:solidFill>
              </a:rPr>
              <a:t>8</a:t>
            </a:r>
          </a:p>
          <a:p>
            <a:r>
              <a:rPr lang="ru-RU" dirty="0">
                <a:solidFill>
                  <a:schemeClr val="bg1"/>
                </a:solidFill>
              </a:rPr>
              <a:t>Прочие типовые структуры БД с большим кол-во сторонних источников, парсинг данных с </a:t>
            </a:r>
            <a:r>
              <a:rPr lang="en-US" dirty="0" smtClean="0">
                <a:solidFill>
                  <a:schemeClr val="bg1"/>
                </a:solidFill>
              </a:rPr>
              <a:t>ftp</a:t>
            </a:r>
            <a:r>
              <a:rPr lang="ru-RU" dirty="0" smtClean="0">
                <a:solidFill>
                  <a:schemeClr val="bg1"/>
                </a:solidFill>
              </a:rPr>
              <a:t>, </a:t>
            </a:r>
            <a:r>
              <a:rPr lang="ru-RU" dirty="0">
                <a:solidFill>
                  <a:schemeClr val="bg1"/>
                </a:solidFill>
              </a:rPr>
              <a:t>обработка данных, получение статистической информации по различным разрезам, краткое повторение предыдущих занятий. </a:t>
            </a:r>
          </a:p>
          <a:p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03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7A9CB-8CDD-D74E-8DEB-32E896E7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Требования к навыкам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77D5C-EDB0-E243-A59C-7774BB6F4132}"/>
              </a:ext>
            </a:extLst>
          </p:cNvPr>
          <p:cNvSpPr txBox="1"/>
          <p:nvPr/>
        </p:nvSpPr>
        <p:spPr>
          <a:xfrm>
            <a:off x="690847" y="1879270"/>
            <a:ext cx="1114642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ru-RU" sz="2000" b="1" dirty="0" smtClean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Знание математики на уровне школьной программы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1"/>
                </a:solidFill>
                <a:latin typeface="Roboto Light"/>
                <a:ea typeface="Roboto" pitchFamily="2" charset="0"/>
              </a:rPr>
              <a:t>Базовые знания </a:t>
            </a:r>
            <a:r>
              <a:rPr lang="en-US" dirty="0" smtClean="0">
                <a:solidFill>
                  <a:schemeClr val="bg1"/>
                </a:solidFill>
                <a:latin typeface="Roboto Light"/>
                <a:ea typeface="Roboto" pitchFamily="2" charset="0"/>
              </a:rPr>
              <a:t>SQL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1"/>
                </a:solidFill>
                <a:latin typeface="Roboto Light"/>
                <a:ea typeface="Roboto" pitchFamily="2" charset="0"/>
              </a:rPr>
              <a:t>Общее понимание структур данных и их типов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1"/>
                </a:solidFill>
                <a:latin typeface="Roboto Light"/>
                <a:ea typeface="Roboto" pitchFamily="2" charset="0"/>
              </a:rPr>
              <a:t>Готовность прикладывать усилия и погружаться в данные</a:t>
            </a:r>
            <a:endParaRPr lang="ru-RU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317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7A9CB-8CDD-D74E-8DEB-32E896E7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/>
              <a:t>Домашние задания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77D5C-EDB0-E243-A59C-7774BB6F4132}"/>
              </a:ext>
            </a:extLst>
          </p:cNvPr>
          <p:cNvSpPr txBox="1"/>
          <p:nvPr/>
        </p:nvSpPr>
        <p:spPr>
          <a:xfrm>
            <a:off x="690847" y="1879270"/>
            <a:ext cx="11146420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ru-RU" sz="2000" b="1" dirty="0" smtClean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bg1"/>
                </a:solidFill>
                <a:latin typeface="Roboto Light"/>
                <a:ea typeface="Roboto" pitchFamily="2" charset="0"/>
              </a:rPr>
              <a:t>Оформляем </a:t>
            </a: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в </a:t>
            </a:r>
            <a:r>
              <a:rPr lang="en-US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excel</a:t>
            </a:r>
            <a:endParaRPr lang="ru-RU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Решения прикрепляем к </a:t>
            </a:r>
            <a:r>
              <a:rPr lang="ru-RU" dirty="0" err="1">
                <a:solidFill>
                  <a:schemeClr val="bg1"/>
                </a:solidFill>
                <a:latin typeface="Roboto Light"/>
                <a:ea typeface="Roboto" pitchFamily="2" charset="0"/>
              </a:rPr>
              <a:t>видеоурокам</a:t>
            </a:r>
            <a:endParaRPr lang="ru-RU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Сдавать домашние задания нужно в срок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Задания со «звёздочкой», как и задания на повторение материала, сдавать не обязательно, но желательно </a:t>
            </a: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  <a:sym typeface="Wingdings" panose="05000000000000000000" pitchFamily="2" charset="2"/>
              </a:rPr>
              <a:t></a:t>
            </a:r>
            <a:endParaRPr lang="ru-RU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Если не успели, то можно сдать через службу поддержки (</a:t>
            </a:r>
            <a:r>
              <a:rPr lang="en-US" dirty="0">
                <a:solidFill>
                  <a:schemeClr val="bg1"/>
                </a:solidFill>
                <a:latin typeface="Roboto Light"/>
                <a:ea typeface="Roboto" pitchFamily="2" charset="0"/>
                <a:hlinkClick r:id="rId2"/>
              </a:rPr>
              <a:t>support@geekbrains.ru</a:t>
            </a: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)</a:t>
            </a:r>
            <a:endParaRPr lang="en-US" dirty="0">
              <a:solidFill>
                <a:schemeClr val="bg1"/>
              </a:solidFill>
              <a:latin typeface="Roboto Light"/>
              <a:ea typeface="Roboto" pitchFamily="2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bg1"/>
                </a:solidFill>
                <a:latin typeface="Roboto Light"/>
                <a:ea typeface="Roboto" pitchFamily="2" charset="0"/>
              </a:rPr>
              <a:t>Разборы домашних заданий будут выкладываться после окончания сроков сдачи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2172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/Times New Roman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4740</TotalTime>
  <Words>501</Words>
  <Application>Microsoft Office PowerPoint</Application>
  <PresentationFormat>Широкоэкранный</PresentationFormat>
  <Paragraphs>97</Paragraphs>
  <Slides>11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Arial</vt:lpstr>
      <vt:lpstr>Calibri</vt:lpstr>
      <vt:lpstr>Roboto</vt:lpstr>
      <vt:lpstr>Roboto Light</vt:lpstr>
      <vt:lpstr>Roboto Medium</vt:lpstr>
      <vt:lpstr>Times New Roman</vt:lpstr>
      <vt:lpstr>Wingdings</vt:lpstr>
      <vt:lpstr>Тема Office</vt:lpstr>
      <vt:lpstr>Базы данных для аналитиков. Основы ETL</vt:lpstr>
      <vt:lpstr>План урока</vt:lpstr>
      <vt:lpstr>Немного обо мне</vt:lpstr>
      <vt:lpstr>Что дает аналитика, БД и маркетинг?</vt:lpstr>
      <vt:lpstr>Цели курса</vt:lpstr>
      <vt:lpstr>План курса</vt:lpstr>
      <vt:lpstr>План курса</vt:lpstr>
      <vt:lpstr>Требования к навыкам</vt:lpstr>
      <vt:lpstr>Домашние задания</vt:lpstr>
      <vt:lpstr>Курсовой проект</vt:lpstr>
      <vt:lpstr>Если возникнут сложности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bi power</cp:lastModifiedBy>
  <cp:revision>211</cp:revision>
  <dcterms:created xsi:type="dcterms:W3CDTF">2018-09-20T14:58:52Z</dcterms:created>
  <dcterms:modified xsi:type="dcterms:W3CDTF">2019-08-21T15:56:47Z</dcterms:modified>
</cp:coreProperties>
</file>

<file path=docProps/thumbnail.jpeg>
</file>